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
  </p:notesMasterIdLst>
  <p:handoutMasterIdLst>
    <p:handoutMasterId r:id="rId5"/>
  </p:handoutMasterIdLst>
  <p:sldIdLst>
    <p:sldId id="2147375094" r:id="rId2"/>
    <p:sldId id="2147375095" r:id="rId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D4AA"/>
    <a:srgbClr val="68D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1" autoAdjust="0"/>
    <p:restoredTop sz="94878" autoAdjust="0"/>
  </p:normalViewPr>
  <p:slideViewPr>
    <p:cSldViewPr snapToGrid="0">
      <p:cViewPr>
        <p:scale>
          <a:sx n="75" d="100"/>
          <a:sy n="75" d="100"/>
        </p:scale>
        <p:origin x="592" y="700"/>
      </p:cViewPr>
      <p:guideLst/>
    </p:cSldViewPr>
  </p:slideViewPr>
  <p:notesTextViewPr>
    <p:cViewPr>
      <p:scale>
        <a:sx n="150" d="100"/>
        <a:sy n="150" d="100"/>
      </p:scale>
      <p:origin x="0" y="0"/>
    </p:cViewPr>
  </p:notesTextViewPr>
  <p:sorterViewPr>
    <p:cViewPr varScale="1">
      <p:scale>
        <a:sx n="100" d="100"/>
        <a:sy n="100" d="100"/>
      </p:scale>
      <p:origin x="0" y="-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8393838-DD2F-4094-AC71-06221CF34F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CFD927D-C26B-400E-B4EC-D39CFC1F6C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0CD89-A517-4631-A8E5-944357E0E9AB}" type="datetimeFigureOut">
              <a:rPr kumimoji="1" lang="ja-JP" altLang="en-US" smtClean="0"/>
              <a:t>2023/2/13</a:t>
            </a:fld>
            <a:endParaRPr kumimoji="1" lang="ja-JP" altLang="en-US"/>
          </a:p>
        </p:txBody>
      </p:sp>
      <p:sp>
        <p:nvSpPr>
          <p:cNvPr id="4" name="フッター プレースホルダー 3">
            <a:extLst>
              <a:ext uri="{FF2B5EF4-FFF2-40B4-BE49-F238E27FC236}">
                <a16:creationId xmlns:a16="http://schemas.microsoft.com/office/drawing/2014/main" id="{81C7B699-A0F5-4260-B750-F6EBCE2E95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7E12D9C-6789-4EAF-96DE-BC87A683E0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ABD13-5FD9-4228-8273-6F5185F204AA}" type="slidenum">
              <a:rPr kumimoji="1" lang="ja-JP" altLang="en-US" smtClean="0"/>
              <a:t>‹#›</a:t>
            </a:fld>
            <a:endParaRPr kumimoji="1" lang="ja-JP" altLang="en-US"/>
          </a:p>
        </p:txBody>
      </p:sp>
    </p:spTree>
    <p:extLst>
      <p:ext uri="{BB962C8B-B14F-4D97-AF65-F5344CB8AC3E}">
        <p14:creationId xmlns:p14="http://schemas.microsoft.com/office/powerpoint/2010/main" val="18004898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1C701-1BEA-4D49-B5A5-920948288278}" type="datetimeFigureOut">
              <a:rPr kumimoji="1" lang="ja-JP" altLang="en-US" smtClean="0"/>
              <a:t>2023/2/13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11523-864C-4228-BDDD-007EA67F2299}" type="slidenum">
              <a:rPr kumimoji="1" lang="ja-JP" altLang="en-US" smtClean="0"/>
              <a:t>‹#›</a:t>
            </a:fld>
            <a:endParaRPr kumimoji="1" lang="ja-JP" altLang="en-US"/>
          </a:p>
        </p:txBody>
      </p:sp>
    </p:spTree>
    <p:extLst>
      <p:ext uri="{BB962C8B-B14F-4D97-AF65-F5344CB8AC3E}">
        <p14:creationId xmlns:p14="http://schemas.microsoft.com/office/powerpoint/2010/main" val="3700629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78D2F00-003F-4FFB-BA3E-2B575449D0D2}"/>
              </a:ext>
            </a:extLst>
          </p:cNvPr>
          <p:cNvGrpSpPr/>
          <p:nvPr userDrawn="1"/>
        </p:nvGrpSpPr>
        <p:grpSpPr>
          <a:xfrm>
            <a:off x="0" y="0"/>
            <a:ext cx="12192000" cy="6949440"/>
            <a:chOff x="0" y="0"/>
            <a:chExt cx="12192000" cy="6949440"/>
          </a:xfrm>
        </p:grpSpPr>
        <p:pic>
          <p:nvPicPr>
            <p:cNvPr id="4" name="図 3">
              <a:extLst>
                <a:ext uri="{FF2B5EF4-FFF2-40B4-BE49-F238E27FC236}">
                  <a16:creationId xmlns:a16="http://schemas.microsoft.com/office/drawing/2014/main" id="{FC74E642-C9D8-4214-AFFC-8C3E7E9019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949440"/>
            </a:xfrm>
            <a:prstGeom prst="rect">
              <a:avLst/>
            </a:prstGeom>
          </p:spPr>
        </p:pic>
        <p:sp>
          <p:nvSpPr>
            <p:cNvPr id="5" name="正方形/長方形 4">
              <a:extLst>
                <a:ext uri="{FF2B5EF4-FFF2-40B4-BE49-F238E27FC236}">
                  <a16:creationId xmlns:a16="http://schemas.microsoft.com/office/drawing/2014/main" id="{0D5ED3FC-D950-4E12-8851-80DC82283A44}"/>
                </a:ext>
              </a:extLst>
            </p:cNvPr>
            <p:cNvSpPr/>
            <p:nvPr/>
          </p:nvSpPr>
          <p:spPr>
            <a:xfrm>
              <a:off x="8028878" y="5553307"/>
              <a:ext cx="2676293" cy="1037064"/>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Medium"/>
                <a:ea typeface="HGPｺﾞｼｯｸE"/>
                <a:cs typeface="+mn-cs"/>
              </a:endParaRPr>
            </a:p>
          </p:txBody>
        </p:sp>
        <p:sp>
          <p:nvSpPr>
            <p:cNvPr id="6" name="正方形/長方形 5">
              <a:extLst>
                <a:ext uri="{FF2B5EF4-FFF2-40B4-BE49-F238E27FC236}">
                  <a16:creationId xmlns:a16="http://schemas.microsoft.com/office/drawing/2014/main" id="{E891C98A-77B0-46FD-A3BF-CC636A095366}"/>
                </a:ext>
              </a:extLst>
            </p:cNvPr>
            <p:cNvSpPr/>
            <p:nvPr/>
          </p:nvSpPr>
          <p:spPr>
            <a:xfrm>
              <a:off x="10705171" y="5943600"/>
              <a:ext cx="312234" cy="256478"/>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Medium"/>
                <a:ea typeface="HGPｺﾞｼｯｸE"/>
                <a:cs typeface="+mn-cs"/>
              </a:endParaRPr>
            </a:p>
          </p:txBody>
        </p:sp>
      </p:grpSp>
      <p:sp>
        <p:nvSpPr>
          <p:cNvPr id="7" name="正方形/長方形 6">
            <a:extLst>
              <a:ext uri="{FF2B5EF4-FFF2-40B4-BE49-F238E27FC236}">
                <a16:creationId xmlns:a16="http://schemas.microsoft.com/office/drawing/2014/main" id="{B486AA2C-1DF9-4441-AA75-98722267C2CD}"/>
              </a:ext>
            </a:extLst>
          </p:cNvPr>
          <p:cNvSpPr>
            <a:spLocks/>
          </p:cNvSpPr>
          <p:nvPr userDrawn="1"/>
        </p:nvSpPr>
        <p:spPr>
          <a:xfrm>
            <a:off x="0" y="841917"/>
            <a:ext cx="12192000" cy="5174166"/>
          </a:xfrm>
          <a:prstGeom prst="rect">
            <a:avLst/>
          </a:prstGeom>
          <a:solidFill>
            <a:srgbClr val="FFFFFF"/>
          </a:solidFill>
          <a:ln>
            <a:noFill/>
          </a:ln>
          <a:effectLst>
            <a:outerShdw blurRad="50800" dist="163909"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Franklin Gothic Medium"/>
              <a:ea typeface="HGPｺﾞｼｯｸE"/>
              <a:cs typeface="+mn-cs"/>
            </a:endParaRPr>
          </a:p>
        </p:txBody>
      </p:sp>
      <p:pic>
        <p:nvPicPr>
          <p:cNvPr id="9" name="図 8" descr="SHISEIDO ExBold 2018_red.jpg">
            <a:extLst>
              <a:ext uri="{FF2B5EF4-FFF2-40B4-BE49-F238E27FC236}">
                <a16:creationId xmlns:a16="http://schemas.microsoft.com/office/drawing/2014/main" id="{AAA2943C-3A17-4D60-BB58-470EBC97C0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85" y="5189005"/>
            <a:ext cx="2793723" cy="812718"/>
          </a:xfrm>
          <a:prstGeom prst="rect">
            <a:avLst/>
          </a:prstGeom>
        </p:spPr>
      </p:pic>
      <p:sp>
        <p:nvSpPr>
          <p:cNvPr id="10" name="Title Placeholder 2">
            <a:extLst>
              <a:ext uri="{FF2B5EF4-FFF2-40B4-BE49-F238E27FC236}">
                <a16:creationId xmlns:a16="http://schemas.microsoft.com/office/drawing/2014/main" id="{F35B2B05-6529-45B2-B469-549E166D0AEB}"/>
              </a:ext>
            </a:extLst>
          </p:cNvPr>
          <p:cNvSpPr>
            <a:spLocks noGrp="1" noChangeArrowheads="1"/>
          </p:cNvSpPr>
          <p:nvPr>
            <p:ph type="title" hasCustomPrompt="1"/>
          </p:nvPr>
        </p:nvSpPr>
        <p:spPr bwMode="auto">
          <a:xfrm>
            <a:off x="291594" y="2699691"/>
            <a:ext cx="948996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sz="5000">
                <a:latin typeface="+mn-lt"/>
                <a:ea typeface="HGPｺﾞｼｯｸE" panose="020B0900000000000000" pitchFamily="50" charset="-128"/>
              </a:defRPr>
            </a:lvl1pPr>
          </a:lstStyle>
          <a:p>
            <a:pPr lvl="0"/>
            <a:r>
              <a:rPr lang="ja-JP" altLang="en-US" noProof="0" dirty="0"/>
              <a:t>タイトル</a:t>
            </a:r>
            <a:endParaRPr lang="en-US" noProof="0" dirty="0"/>
          </a:p>
        </p:txBody>
      </p:sp>
      <p:sp>
        <p:nvSpPr>
          <p:cNvPr id="25" name="テキスト プレースホルダー 24">
            <a:extLst>
              <a:ext uri="{FF2B5EF4-FFF2-40B4-BE49-F238E27FC236}">
                <a16:creationId xmlns:a16="http://schemas.microsoft.com/office/drawing/2014/main" id="{807F7EED-6048-4E74-9496-77672D4417CF}"/>
              </a:ext>
            </a:extLst>
          </p:cNvPr>
          <p:cNvSpPr>
            <a:spLocks noGrp="1"/>
          </p:cNvSpPr>
          <p:nvPr>
            <p:ph type="body" sz="quarter" idx="15" hasCustomPrompt="1"/>
          </p:nvPr>
        </p:nvSpPr>
        <p:spPr>
          <a:xfrm>
            <a:off x="291594" y="4156554"/>
            <a:ext cx="6201485" cy="1093408"/>
          </a:xfrm>
          <a:prstGeom prst="rect">
            <a:avLst/>
          </a:prstGeom>
        </p:spPr>
        <p:txBody>
          <a:bodyPr/>
          <a:lstStyle>
            <a:lvl1pPr marL="0" indent="0">
              <a:buNone/>
              <a:defRPr sz="2000"/>
            </a:lvl1pPr>
          </a:lstStyle>
          <a:p>
            <a:pPr lvl="0"/>
            <a:r>
              <a:rPr kumimoji="1" lang="ja-JP" altLang="en-US" dirty="0"/>
              <a:t>みらい開発研究所</a:t>
            </a:r>
          </a:p>
        </p:txBody>
      </p:sp>
      <p:sp>
        <p:nvSpPr>
          <p:cNvPr id="26" name="テキスト プレースホルダー 24">
            <a:extLst>
              <a:ext uri="{FF2B5EF4-FFF2-40B4-BE49-F238E27FC236}">
                <a16:creationId xmlns:a16="http://schemas.microsoft.com/office/drawing/2014/main" id="{0FF68D0F-17AB-4C79-8048-F535B49CD74C}"/>
              </a:ext>
            </a:extLst>
          </p:cNvPr>
          <p:cNvSpPr>
            <a:spLocks noGrp="1"/>
          </p:cNvSpPr>
          <p:nvPr>
            <p:ph type="body" sz="quarter" idx="16" hasCustomPrompt="1"/>
          </p:nvPr>
        </p:nvSpPr>
        <p:spPr>
          <a:xfrm>
            <a:off x="291594" y="1992828"/>
            <a:ext cx="9289286" cy="416981"/>
          </a:xfrm>
          <a:prstGeom prst="rect">
            <a:avLst/>
          </a:prstGeom>
        </p:spPr>
        <p:txBody>
          <a:bodyPr/>
          <a:lstStyle>
            <a:lvl1pPr marL="0" indent="0">
              <a:buNone/>
              <a:defRPr sz="2000"/>
            </a:lvl1pPr>
          </a:lstStyle>
          <a:p>
            <a:pPr lvl="0"/>
            <a:r>
              <a:rPr kumimoji="1" lang="ja-JP" altLang="en-US" dirty="0"/>
              <a:t>会議名・日付</a:t>
            </a:r>
            <a:endParaRPr kumimoji="1" lang="en-US" altLang="ja-JP" dirty="0"/>
          </a:p>
        </p:txBody>
      </p:sp>
      <p:pic>
        <p:nvPicPr>
          <p:cNvPr id="15" name="図 14">
            <a:extLst>
              <a:ext uri="{FF2B5EF4-FFF2-40B4-BE49-F238E27FC236}">
                <a16:creationId xmlns:a16="http://schemas.microsoft.com/office/drawing/2014/main" id="{57361259-BC0C-1840-BC05-3943F60DF1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49480" y="4712052"/>
            <a:ext cx="3068628" cy="947779"/>
          </a:xfrm>
          <a:prstGeom prst="rect">
            <a:avLst/>
          </a:prstGeom>
        </p:spPr>
      </p:pic>
    </p:spTree>
    <p:extLst>
      <p:ext uri="{BB962C8B-B14F-4D97-AF65-F5344CB8AC3E}">
        <p14:creationId xmlns:p14="http://schemas.microsoft.com/office/powerpoint/2010/main" val="238573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D8ADFC5-9147-4E7A-B4E2-A6EC7F62E8EF}"/>
              </a:ext>
            </a:extLst>
          </p:cNvPr>
          <p:cNvSpPr>
            <a:spLocks noGrp="1"/>
          </p:cNvSpPr>
          <p:nvPr>
            <p:ph type="sldNum" sz="quarter" idx="10"/>
          </p:nvPr>
        </p:nvSpPr>
        <p:spPr/>
        <p:txBody>
          <a:bodyPr/>
          <a:lstStyle/>
          <a:p>
            <a:fld id="{B04028A3-595F-4C3C-9C45-B58D616F3A96}" type="slidenum">
              <a:rPr lang="ja-JP" altLang="en-US" smtClean="0"/>
              <a:pPr/>
              <a:t>‹#›</a:t>
            </a:fld>
            <a:endParaRPr lang="ja-JP" altLang="en-US"/>
          </a:p>
        </p:txBody>
      </p:sp>
      <p:sp>
        <p:nvSpPr>
          <p:cNvPr id="7" name="タイトル プレースホルダー 7">
            <a:extLst>
              <a:ext uri="{FF2B5EF4-FFF2-40B4-BE49-F238E27FC236}">
                <a16:creationId xmlns:a16="http://schemas.microsoft.com/office/drawing/2014/main" id="{BBF5F17A-210F-420F-AFA6-EA7DC4853F6D}"/>
              </a:ext>
            </a:extLst>
          </p:cNvPr>
          <p:cNvSpPr>
            <a:spLocks noGrp="1"/>
          </p:cNvSpPr>
          <p:nvPr>
            <p:ph type="title"/>
          </p:nvPr>
        </p:nvSpPr>
        <p:spPr>
          <a:xfrm>
            <a:off x="466344" y="219456"/>
            <a:ext cx="9692640" cy="649224"/>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
        <p:nvSpPr>
          <p:cNvPr id="10" name="コンテンツ プレースホルダー 9">
            <a:extLst>
              <a:ext uri="{FF2B5EF4-FFF2-40B4-BE49-F238E27FC236}">
                <a16:creationId xmlns:a16="http://schemas.microsoft.com/office/drawing/2014/main" id="{822D347D-86F2-479B-9754-5B5020A4CE25}"/>
              </a:ext>
            </a:extLst>
          </p:cNvPr>
          <p:cNvSpPr>
            <a:spLocks noGrp="1"/>
          </p:cNvSpPr>
          <p:nvPr>
            <p:ph sz="quarter" idx="11"/>
          </p:nvPr>
        </p:nvSpPr>
        <p:spPr>
          <a:xfrm>
            <a:off x="466344" y="1024128"/>
            <a:ext cx="11512296" cy="5486399"/>
          </a:xfrm>
        </p:spPr>
        <p:txBody>
          <a:bodyPr/>
          <a:lstStyle>
            <a:lvl1pPr marL="357188" indent="-357188">
              <a:defRPr sz="2400"/>
            </a:lvl1pPr>
            <a:lvl2pPr marL="630238" indent="-260350">
              <a:defRPr sz="2000"/>
            </a:lvl2pPr>
            <a:lvl3pPr marL="895350" indent="-252413">
              <a:defRPr sz="1800"/>
            </a:lvl3pPr>
            <a:lvl4pPr marL="1168400" indent="-228600">
              <a:defRPr/>
            </a:lvl4pPr>
            <a:lvl5pPr marL="1435100" indent="-228600">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273800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672F8-7D24-4336-A5AB-3F850E83A25B}"/>
              </a:ext>
            </a:extLst>
          </p:cNvPr>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スライド番号プレースホルダー 2">
            <a:extLst>
              <a:ext uri="{FF2B5EF4-FFF2-40B4-BE49-F238E27FC236}">
                <a16:creationId xmlns:a16="http://schemas.microsoft.com/office/drawing/2014/main" id="{742A2866-C672-463C-8769-C5FDACA5384E}"/>
              </a:ext>
            </a:extLst>
          </p:cNvPr>
          <p:cNvSpPr>
            <a:spLocks noGrp="1"/>
          </p:cNvSpPr>
          <p:nvPr>
            <p:ph type="sldNum" sz="quarter" idx="10"/>
          </p:nvPr>
        </p:nvSpPr>
        <p:spPr/>
        <p:txBody>
          <a:bodyPr/>
          <a:lstStyle/>
          <a:p>
            <a:fld id="{B04028A3-595F-4C3C-9C45-B58D616F3A96}" type="slidenum">
              <a:rPr lang="ja-JP" altLang="en-US" smtClean="0"/>
              <a:pPr/>
              <a:t>‹#›</a:t>
            </a:fld>
            <a:endParaRPr lang="ja-JP" altLang="en-US"/>
          </a:p>
        </p:txBody>
      </p:sp>
      <p:sp>
        <p:nvSpPr>
          <p:cNvPr id="5" name="コンテンツ プレースホルダー 4">
            <a:extLst>
              <a:ext uri="{FF2B5EF4-FFF2-40B4-BE49-F238E27FC236}">
                <a16:creationId xmlns:a16="http://schemas.microsoft.com/office/drawing/2014/main" id="{4822FEC1-3265-42F6-B2E2-B46B0DBA366B}"/>
              </a:ext>
            </a:extLst>
          </p:cNvPr>
          <p:cNvSpPr>
            <a:spLocks noGrp="1"/>
          </p:cNvSpPr>
          <p:nvPr>
            <p:ph sz="quarter" idx="11"/>
          </p:nvPr>
        </p:nvSpPr>
        <p:spPr>
          <a:xfrm>
            <a:off x="466344" y="1023938"/>
            <a:ext cx="5657086" cy="576262"/>
          </a:xfrm>
        </p:spPr>
        <p:txBody>
          <a:bodyPr>
            <a:noAutofit/>
          </a:bodyPr>
          <a:lstStyle>
            <a:lvl1pPr marL="0" indent="0" algn="ctr">
              <a:buFontTx/>
              <a:buNone/>
              <a:defRPr sz="2400"/>
            </a:lvl1pPr>
            <a:lvl2pPr marL="457200" indent="0" algn="ctr">
              <a:buFontTx/>
              <a:buNone/>
              <a:defRPr sz="2000"/>
            </a:lvl2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コンテンツ プレースホルダー 4">
            <a:extLst>
              <a:ext uri="{FF2B5EF4-FFF2-40B4-BE49-F238E27FC236}">
                <a16:creationId xmlns:a16="http://schemas.microsoft.com/office/drawing/2014/main" id="{11E4CE60-06A3-4BC7-ACDC-6EB587D14A3D}"/>
              </a:ext>
            </a:extLst>
          </p:cNvPr>
          <p:cNvSpPr>
            <a:spLocks noGrp="1"/>
          </p:cNvSpPr>
          <p:nvPr>
            <p:ph sz="quarter" idx="12"/>
          </p:nvPr>
        </p:nvSpPr>
        <p:spPr>
          <a:xfrm>
            <a:off x="6123431" y="1023938"/>
            <a:ext cx="5602218" cy="576262"/>
          </a:xfrm>
        </p:spPr>
        <p:txBody>
          <a:bodyPr>
            <a:noAutofit/>
          </a:bodyPr>
          <a:lstStyle>
            <a:lvl1pPr marL="0" indent="0" algn="ctr">
              <a:buFontTx/>
              <a:buNone/>
              <a:defRPr sz="2400"/>
            </a:lvl1pPr>
            <a:lvl2pPr marL="457200" indent="0" algn="ctr">
              <a:buFontTx/>
              <a:buNone/>
              <a:defRPr sz="2000"/>
            </a:lvl2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cxnSp>
        <p:nvCxnSpPr>
          <p:cNvPr id="8" name="直線コネクタ 7">
            <a:extLst>
              <a:ext uri="{FF2B5EF4-FFF2-40B4-BE49-F238E27FC236}">
                <a16:creationId xmlns:a16="http://schemas.microsoft.com/office/drawing/2014/main" id="{15E8CD39-872A-4282-A3AA-10411F491278}"/>
              </a:ext>
            </a:extLst>
          </p:cNvPr>
          <p:cNvCxnSpPr>
            <a:cxnSpLocks/>
          </p:cNvCxnSpPr>
          <p:nvPr userDrawn="1"/>
        </p:nvCxnSpPr>
        <p:spPr>
          <a:xfrm flipV="1">
            <a:off x="6123432" y="1023938"/>
            <a:ext cx="0" cy="521227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6B996A4-9EB0-439E-81B8-F80FD4A5CD90}"/>
              </a:ext>
            </a:extLst>
          </p:cNvPr>
          <p:cNvSpPr>
            <a:spLocks noGrp="1"/>
          </p:cNvSpPr>
          <p:nvPr>
            <p:ph type="sldNum" sz="quarter" idx="10"/>
          </p:nvPr>
        </p:nvSpPr>
        <p:spPr/>
        <p:txBody>
          <a:bodyPr/>
          <a:lstStyle/>
          <a:p>
            <a:fld id="{B04028A3-595F-4C3C-9C45-B58D616F3A96}" type="slidenum">
              <a:rPr lang="ja-JP" altLang="en-US" smtClean="0"/>
              <a:pPr/>
              <a:t>‹#›</a:t>
            </a:fld>
            <a:endParaRPr lang="ja-JP" altLang="en-US" dirty="0"/>
          </a:p>
        </p:txBody>
      </p:sp>
    </p:spTree>
    <p:extLst>
      <p:ext uri="{BB962C8B-B14F-4D97-AF65-F5344CB8AC3E}">
        <p14:creationId xmlns:p14="http://schemas.microsoft.com/office/powerpoint/2010/main" val="242830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91586179-85E5-4AAD-AB5E-5E3E26D13A8D}"/>
              </a:ext>
            </a:extLst>
          </p:cNvPr>
          <p:cNvGrpSpPr/>
          <p:nvPr userDrawn="1"/>
        </p:nvGrpSpPr>
        <p:grpSpPr>
          <a:xfrm>
            <a:off x="0" y="0"/>
            <a:ext cx="12192000" cy="6858000"/>
            <a:chOff x="0" y="0"/>
            <a:chExt cx="12192000" cy="6858000"/>
          </a:xfrm>
        </p:grpSpPr>
        <p:pic>
          <p:nvPicPr>
            <p:cNvPr id="13" name="図 12">
              <a:extLst>
                <a:ext uri="{FF2B5EF4-FFF2-40B4-BE49-F238E27FC236}">
                  <a16:creationId xmlns:a16="http://schemas.microsoft.com/office/drawing/2014/main" id="{E71468B5-43EB-498C-909B-DFDA0F370C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正方形/長方形 13">
              <a:extLst>
                <a:ext uri="{FF2B5EF4-FFF2-40B4-BE49-F238E27FC236}">
                  <a16:creationId xmlns:a16="http://schemas.microsoft.com/office/drawing/2014/main" id="{723E4865-E70C-4AA3-86DE-62C6FE8C9E4D}"/>
                </a:ext>
              </a:extLst>
            </p:cNvPr>
            <p:cNvSpPr/>
            <p:nvPr/>
          </p:nvSpPr>
          <p:spPr>
            <a:xfrm>
              <a:off x="8028878" y="5553307"/>
              <a:ext cx="2676293" cy="1037064"/>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Medium"/>
                <a:ea typeface="HGPｺﾞｼｯｸE"/>
                <a:cs typeface="+mn-cs"/>
              </a:endParaRPr>
            </a:p>
          </p:txBody>
        </p:sp>
        <p:sp>
          <p:nvSpPr>
            <p:cNvPr id="15" name="正方形/長方形 14">
              <a:extLst>
                <a:ext uri="{FF2B5EF4-FFF2-40B4-BE49-F238E27FC236}">
                  <a16:creationId xmlns:a16="http://schemas.microsoft.com/office/drawing/2014/main" id="{9959A511-EED8-433F-B139-1CAE25F5B436}"/>
                </a:ext>
              </a:extLst>
            </p:cNvPr>
            <p:cNvSpPr/>
            <p:nvPr/>
          </p:nvSpPr>
          <p:spPr>
            <a:xfrm>
              <a:off x="10705171" y="5943600"/>
              <a:ext cx="312234" cy="256478"/>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Medium"/>
                <a:ea typeface="HGPｺﾞｼｯｸE"/>
                <a:cs typeface="+mn-cs"/>
              </a:endParaRPr>
            </a:p>
          </p:txBody>
        </p:sp>
      </p:grpSp>
      <p:sp>
        <p:nvSpPr>
          <p:cNvPr id="16" name="正方形/長方形 15">
            <a:extLst>
              <a:ext uri="{FF2B5EF4-FFF2-40B4-BE49-F238E27FC236}">
                <a16:creationId xmlns:a16="http://schemas.microsoft.com/office/drawing/2014/main" id="{C2793F68-6408-444C-AE9D-25582B25AEF4}"/>
              </a:ext>
            </a:extLst>
          </p:cNvPr>
          <p:cNvSpPr>
            <a:spLocks/>
          </p:cNvSpPr>
          <p:nvPr userDrawn="1"/>
        </p:nvSpPr>
        <p:spPr>
          <a:xfrm>
            <a:off x="0" y="6110555"/>
            <a:ext cx="12192000" cy="756590"/>
          </a:xfrm>
          <a:prstGeom prst="rect">
            <a:avLst/>
          </a:prstGeom>
          <a:solidFill>
            <a:srgbClr val="FFFFFF"/>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Franklin Gothic Medium"/>
              <a:ea typeface="HGPｺﾞｼｯｸE"/>
              <a:cs typeface="+mn-cs"/>
            </a:endParaRPr>
          </a:p>
        </p:txBody>
      </p:sp>
      <p:grpSp>
        <p:nvGrpSpPr>
          <p:cNvPr id="17" name="グループ化 16">
            <a:extLst>
              <a:ext uri="{FF2B5EF4-FFF2-40B4-BE49-F238E27FC236}">
                <a16:creationId xmlns:a16="http://schemas.microsoft.com/office/drawing/2014/main" id="{8FA85FB2-EF99-492F-A44A-14ED4F17672F}"/>
              </a:ext>
            </a:extLst>
          </p:cNvPr>
          <p:cNvGrpSpPr/>
          <p:nvPr userDrawn="1"/>
        </p:nvGrpSpPr>
        <p:grpSpPr>
          <a:xfrm>
            <a:off x="7347465" y="434302"/>
            <a:ext cx="3357706" cy="1037064"/>
            <a:chOff x="312191" y="5261361"/>
            <a:chExt cx="5016500" cy="1549400"/>
          </a:xfrm>
        </p:grpSpPr>
        <p:pic>
          <p:nvPicPr>
            <p:cNvPr id="18" name="図 17">
              <a:extLst>
                <a:ext uri="{FF2B5EF4-FFF2-40B4-BE49-F238E27FC236}">
                  <a16:creationId xmlns:a16="http://schemas.microsoft.com/office/drawing/2014/main" id="{BDD744F8-D07A-4E9C-8CAF-6235D5539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191" y="5261361"/>
              <a:ext cx="5016500" cy="1549400"/>
            </a:xfrm>
            <a:prstGeom prst="rect">
              <a:avLst/>
            </a:prstGeom>
          </p:spPr>
        </p:pic>
        <p:pic>
          <p:nvPicPr>
            <p:cNvPr id="19" name="図 18">
              <a:extLst>
                <a:ext uri="{FF2B5EF4-FFF2-40B4-BE49-F238E27FC236}">
                  <a16:creationId xmlns:a16="http://schemas.microsoft.com/office/drawing/2014/main" id="{49B4BDAD-5AFA-44B7-A603-64F3ECC5EB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065" y="5470911"/>
              <a:ext cx="990600" cy="1130300"/>
            </a:xfrm>
            <a:prstGeom prst="rect">
              <a:avLst/>
            </a:prstGeom>
          </p:spPr>
        </p:pic>
      </p:grpSp>
      <p:pic>
        <p:nvPicPr>
          <p:cNvPr id="20" name="図 19" descr="SHISEIDO ExBold 2018_red.jpg">
            <a:extLst>
              <a:ext uri="{FF2B5EF4-FFF2-40B4-BE49-F238E27FC236}">
                <a16:creationId xmlns:a16="http://schemas.microsoft.com/office/drawing/2014/main" id="{034358B7-8727-413D-BE78-D6D689B8C44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20232"/>
          <a:stretch/>
        </p:blipFill>
        <p:spPr>
          <a:xfrm>
            <a:off x="61285" y="6113241"/>
            <a:ext cx="2793723" cy="648286"/>
          </a:xfrm>
          <a:prstGeom prst="rect">
            <a:avLst/>
          </a:prstGeom>
        </p:spPr>
      </p:pic>
    </p:spTree>
    <p:extLst>
      <p:ext uri="{BB962C8B-B14F-4D97-AF65-F5344CB8AC3E}">
        <p14:creationId xmlns:p14="http://schemas.microsoft.com/office/powerpoint/2010/main" val="1420910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E9F8CA7-9176-4CC3-B5A7-088BD876FA2C}"/>
              </a:ext>
            </a:extLst>
          </p:cNvPr>
          <p:cNvPicPr>
            <a:picLocks/>
          </p:cNvPicPr>
          <p:nvPr userDrawn="1"/>
        </p:nvPicPr>
        <p:blipFill rotWithShape="1">
          <a:blip r:embed="rId7" cstate="email">
            <a:extLst>
              <a:ext uri="{28A0092B-C50C-407E-A947-70E740481C1C}">
                <a14:useLocalDpi xmlns:a14="http://schemas.microsoft.com/office/drawing/2010/main"/>
              </a:ext>
            </a:extLst>
          </a:blip>
          <a:srcRect t="7785" b="87744"/>
          <a:stretch/>
        </p:blipFill>
        <p:spPr>
          <a:xfrm>
            <a:off x="12192" y="6638544"/>
            <a:ext cx="12192000" cy="306617"/>
          </a:xfrm>
          <a:prstGeom prst="rect">
            <a:avLst/>
          </a:prstGeom>
        </p:spPr>
      </p:pic>
      <p:sp>
        <p:nvSpPr>
          <p:cNvPr id="8" name="タイトル プレースホルダー 7">
            <a:extLst>
              <a:ext uri="{FF2B5EF4-FFF2-40B4-BE49-F238E27FC236}">
                <a16:creationId xmlns:a16="http://schemas.microsoft.com/office/drawing/2014/main" id="{277F9E84-BCBD-4B78-993C-FED828A5FB8B}"/>
              </a:ext>
            </a:extLst>
          </p:cNvPr>
          <p:cNvSpPr>
            <a:spLocks noGrp="1"/>
          </p:cNvSpPr>
          <p:nvPr>
            <p:ph type="title"/>
          </p:nvPr>
        </p:nvSpPr>
        <p:spPr>
          <a:xfrm>
            <a:off x="466344" y="219456"/>
            <a:ext cx="9692640" cy="649224"/>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9" name="テキスト プレースホルダー 8">
            <a:extLst>
              <a:ext uri="{FF2B5EF4-FFF2-40B4-BE49-F238E27FC236}">
                <a16:creationId xmlns:a16="http://schemas.microsoft.com/office/drawing/2014/main" id="{EE9182E1-A333-4059-AFCF-0437FF5091CE}"/>
              </a:ext>
            </a:extLst>
          </p:cNvPr>
          <p:cNvSpPr>
            <a:spLocks noGrp="1"/>
          </p:cNvSpPr>
          <p:nvPr>
            <p:ph type="body" idx="1"/>
          </p:nvPr>
        </p:nvSpPr>
        <p:spPr>
          <a:xfrm>
            <a:off x="466344" y="1014984"/>
            <a:ext cx="11247120" cy="555834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a:extLst>
              <a:ext uri="{FF2B5EF4-FFF2-40B4-BE49-F238E27FC236}">
                <a16:creationId xmlns:a16="http://schemas.microsoft.com/office/drawing/2014/main" id="{281FE262-DF19-429E-A3BC-179BFAE956D9}"/>
              </a:ext>
            </a:extLst>
          </p:cNvPr>
          <p:cNvSpPr>
            <a:spLocks noGrp="1"/>
          </p:cNvSpPr>
          <p:nvPr>
            <p:ph type="sldNum" sz="quarter" idx="4"/>
          </p:nvPr>
        </p:nvSpPr>
        <p:spPr>
          <a:xfrm>
            <a:off x="11393424" y="6638544"/>
            <a:ext cx="786384" cy="284669"/>
          </a:xfrm>
          <a:prstGeom prst="rect">
            <a:avLst/>
          </a:prstGeom>
        </p:spPr>
        <p:txBody>
          <a:bodyPr vert="horz" lIns="91440" tIns="45720" rIns="91440" bIns="45720" rtlCol="0" anchor="ctr"/>
          <a:lstStyle>
            <a:lvl1pPr algn="r">
              <a:defRPr sz="1200">
                <a:solidFill>
                  <a:schemeClr val="bg1"/>
                </a:solidFill>
              </a:defRPr>
            </a:lvl1pPr>
          </a:lstStyle>
          <a:p>
            <a:fld id="{B04028A3-595F-4C3C-9C45-B58D616F3A96}" type="slidenum">
              <a:rPr lang="ja-JP" altLang="en-US" smtClean="0"/>
              <a:pPr/>
              <a:t>‹#›</a:t>
            </a:fld>
            <a:endParaRPr lang="ja-JP" altLang="en-US"/>
          </a:p>
        </p:txBody>
      </p:sp>
      <p:sp>
        <p:nvSpPr>
          <p:cNvPr id="12" name="MSIPCMContentMarking" descr="{&quot;HashCode&quot;:811469391,&quot;Placement&quot;:&quot;Footer&quot;,&quot;Top&quot;:519.343,&quot;Left&quot;:0.0,&quot;SlideWidth&quot;:960,&quot;SlideHeight&quot;:540}">
            <a:extLst>
              <a:ext uri="{FF2B5EF4-FFF2-40B4-BE49-F238E27FC236}">
                <a16:creationId xmlns:a16="http://schemas.microsoft.com/office/drawing/2014/main" id="{DED6ED70-B9A2-458D-B1B3-DA2C34E7D231}"/>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kumimoji="1" lang="en-US" altLang="ja-JP" sz="1000">
                <a:solidFill>
                  <a:srgbClr val="317100"/>
                </a:solidFill>
                <a:latin typeface="Calibri" panose="020F0502020204030204" pitchFamily="34" charset="0"/>
              </a:rPr>
              <a:t>Internal</a:t>
            </a:r>
            <a:endParaRPr kumimoji="1" lang="ja-JP" altLang="en-US" sz="1000">
              <a:solidFill>
                <a:srgbClr val="317100"/>
              </a:solidFill>
              <a:latin typeface="Calibri" panose="020F0502020204030204" pitchFamily="34" charset="0"/>
            </a:endParaRPr>
          </a:p>
        </p:txBody>
      </p:sp>
    </p:spTree>
    <p:extLst>
      <p:ext uri="{BB962C8B-B14F-4D97-AF65-F5344CB8AC3E}">
        <p14:creationId xmlns:p14="http://schemas.microsoft.com/office/powerpoint/2010/main" val="2035269417"/>
      </p:ext>
    </p:extLst>
  </p:cSld>
  <p:clrMap bg1="lt1" tx1="dk1" bg2="lt2" tx2="dk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0" r:id="rId5"/>
  </p:sldLayoutIdLst>
  <p:hf hdr="0" dt="0"/>
  <p:txStyles>
    <p:titleStyle>
      <a:lvl1pPr algn="l" defTabSz="914400" rtl="0" eaLnBrk="1" latinLnBrk="0" hangingPunct="1">
        <a:lnSpc>
          <a:spcPct val="90000"/>
        </a:lnSpc>
        <a:spcBef>
          <a:spcPct val="0"/>
        </a:spcBef>
        <a:buNone/>
        <a:defRPr kumimoji="1" sz="4400" b="0" kern="1200">
          <a:solidFill>
            <a:schemeClr val="tx1"/>
          </a:solidFill>
          <a:latin typeface="+mj-lt"/>
          <a:ea typeface="+mj-ea"/>
          <a:cs typeface="+mj-cs"/>
        </a:defRPr>
      </a:lvl1pPr>
    </p:titleStyle>
    <p:bodyStyle>
      <a:lvl1pPr marL="357188" indent="-357188" algn="l" defTabSz="914400" rtl="0" eaLnBrk="1" latinLnBrk="0" hangingPunct="1">
        <a:lnSpc>
          <a:spcPct val="130000"/>
        </a:lnSpc>
        <a:spcBef>
          <a:spcPts val="1000"/>
        </a:spcBef>
        <a:buClr>
          <a:schemeClr val="accent1">
            <a:lumMod val="50000"/>
          </a:schemeClr>
        </a:buClr>
        <a:buFont typeface="Wingdings" panose="05000000000000000000" pitchFamily="2" charset="2"/>
        <a:buChar char="n"/>
        <a:defRPr kumimoji="1" sz="2800" kern="1200">
          <a:solidFill>
            <a:schemeClr val="tx1"/>
          </a:solidFill>
          <a:latin typeface="+mn-lt"/>
          <a:ea typeface="+mn-ea"/>
          <a:cs typeface="+mn-cs"/>
        </a:defRPr>
      </a:lvl1pPr>
      <a:lvl2pPr marL="712788" indent="-255588" algn="l" defTabSz="914400" rtl="0" eaLnBrk="1" latinLnBrk="0" hangingPunct="1">
        <a:lnSpc>
          <a:spcPct val="130000"/>
        </a:lnSpc>
        <a:spcBef>
          <a:spcPts val="500"/>
        </a:spcBef>
        <a:buClr>
          <a:schemeClr val="accent1">
            <a:lumMod val="75000"/>
          </a:schemeClr>
        </a:buClr>
        <a:buSzPct val="90000"/>
        <a:buFont typeface="Wingdings" panose="05000000000000000000" pitchFamily="2" charset="2"/>
        <a:buChar char="l"/>
        <a:defRPr kumimoji="1" sz="2400" kern="1200">
          <a:solidFill>
            <a:schemeClr val="tx1"/>
          </a:solidFill>
          <a:latin typeface="+mn-lt"/>
          <a:ea typeface="+mn-ea"/>
          <a:cs typeface="+mn-cs"/>
        </a:defRPr>
      </a:lvl2pPr>
      <a:lvl3pPr marL="1162050" indent="-247650" algn="l" defTabSz="914400" rtl="0" eaLnBrk="1" latinLnBrk="0" hangingPunct="1">
        <a:lnSpc>
          <a:spcPct val="130000"/>
        </a:lnSpc>
        <a:spcBef>
          <a:spcPts val="500"/>
        </a:spcBef>
        <a:buClr>
          <a:schemeClr val="accent1">
            <a:lumMod val="60000"/>
            <a:lumOff val="40000"/>
          </a:schemeClr>
        </a:buClr>
        <a:buSzPct val="80000"/>
        <a:buFont typeface="Franklin Gothic Medium" panose="020B06030201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196236C-295F-4DAB-AF65-0CFE62E2063F}"/>
              </a:ext>
            </a:extLst>
          </p:cNvPr>
          <p:cNvSpPr>
            <a:spLocks noGrp="1"/>
          </p:cNvSpPr>
          <p:nvPr>
            <p:ph type="sldNum" sz="quarter" idx="10"/>
          </p:nvPr>
        </p:nvSpPr>
        <p:spPr/>
        <p:txBody>
          <a:bodyPr/>
          <a:lstStyle/>
          <a:p>
            <a:fld id="{B04028A3-595F-4C3C-9C45-B58D616F3A96}" type="slidenum">
              <a:rPr lang="ja-JP" altLang="en-US" smtClean="0"/>
              <a:pPr/>
              <a:t>1</a:t>
            </a:fld>
            <a:endParaRPr lang="ja-JP" altLang="en-US"/>
          </a:p>
        </p:txBody>
      </p:sp>
      <p:sp>
        <p:nvSpPr>
          <p:cNvPr id="8" name="フリーフォーム: 図形 7">
            <a:extLst>
              <a:ext uri="{FF2B5EF4-FFF2-40B4-BE49-F238E27FC236}">
                <a16:creationId xmlns:a16="http://schemas.microsoft.com/office/drawing/2014/main" id="{CE35C872-71F4-4D33-BE68-440F09BE4CB4}"/>
              </a:ext>
            </a:extLst>
          </p:cNvPr>
          <p:cNvSpPr/>
          <p:nvPr/>
        </p:nvSpPr>
        <p:spPr>
          <a:xfrm>
            <a:off x="1128319" y="1653871"/>
            <a:ext cx="1542554" cy="771276"/>
          </a:xfrm>
          <a:custGeom>
            <a:avLst/>
            <a:gdLst>
              <a:gd name="connsiteX0" fmla="*/ 771277 w 1542554"/>
              <a:gd name="connsiteY0" fmla="*/ 0 h 771276"/>
              <a:gd name="connsiteX1" fmla="*/ 1538572 w 1542554"/>
              <a:gd name="connsiteY1" fmla="*/ 692418 h 771276"/>
              <a:gd name="connsiteX2" fmla="*/ 1542554 w 1542554"/>
              <a:gd name="connsiteY2" fmla="*/ 771276 h 771276"/>
              <a:gd name="connsiteX3" fmla="*/ 0 w 1542554"/>
              <a:gd name="connsiteY3" fmla="*/ 771276 h 771276"/>
              <a:gd name="connsiteX4" fmla="*/ 3982 w 1542554"/>
              <a:gd name="connsiteY4" fmla="*/ 692418 h 771276"/>
              <a:gd name="connsiteX5" fmla="*/ 771277 w 1542554"/>
              <a:gd name="connsiteY5" fmla="*/ 0 h 77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554" h="771276">
                <a:moveTo>
                  <a:pt x="771277" y="0"/>
                </a:moveTo>
                <a:cubicBezTo>
                  <a:pt x="1170619" y="0"/>
                  <a:pt x="1499075" y="303497"/>
                  <a:pt x="1538572" y="692418"/>
                </a:cubicBezTo>
                <a:lnTo>
                  <a:pt x="1542554" y="771276"/>
                </a:lnTo>
                <a:lnTo>
                  <a:pt x="0" y="771276"/>
                </a:lnTo>
                <a:lnTo>
                  <a:pt x="3982" y="692418"/>
                </a:lnTo>
                <a:cubicBezTo>
                  <a:pt x="43479" y="303497"/>
                  <a:pt x="371935" y="0"/>
                  <a:pt x="771277" y="0"/>
                </a:cubicBezTo>
                <a:close/>
              </a:path>
            </a:pathLst>
          </a:custGeom>
          <a:ln w="19050">
            <a:noFill/>
          </a:ln>
          <a:scene3d>
            <a:camera prst="orthographicFront">
              <a:rot lat="1500000" lon="2400000" rev="0"/>
            </a:camera>
            <a:lightRig rig="threePt" dir="t"/>
          </a:scene3d>
          <a:sp3d extrusionH="8890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7FC6EA0E-B7CA-4049-BD1F-4372898D2465}"/>
              </a:ext>
            </a:extLst>
          </p:cNvPr>
          <p:cNvSpPr txBox="1"/>
          <p:nvPr/>
        </p:nvSpPr>
        <p:spPr>
          <a:xfrm>
            <a:off x="2957008" y="2558187"/>
            <a:ext cx="1076960" cy="307777"/>
          </a:xfrm>
          <a:prstGeom prst="rect">
            <a:avLst/>
          </a:prstGeom>
          <a:noFill/>
        </p:spPr>
        <p:txBody>
          <a:bodyPr wrap="square" rtlCol="0">
            <a:spAutoFit/>
          </a:bodyPr>
          <a:lstStyle/>
          <a:p>
            <a:r>
              <a:rPr kumimoji="1" lang="en-US" altLang="ja-JP" sz="1400" dirty="0"/>
              <a:t>5.5mm</a:t>
            </a:r>
            <a:endParaRPr kumimoji="1" lang="ja-JP" altLang="en-US" sz="1400" dirty="0"/>
          </a:p>
        </p:txBody>
      </p:sp>
      <p:sp>
        <p:nvSpPr>
          <p:cNvPr id="11" name="テキスト ボックス 10">
            <a:extLst>
              <a:ext uri="{FF2B5EF4-FFF2-40B4-BE49-F238E27FC236}">
                <a16:creationId xmlns:a16="http://schemas.microsoft.com/office/drawing/2014/main" id="{26A92806-778B-456C-9501-E344A7FF9A2A}"/>
              </a:ext>
            </a:extLst>
          </p:cNvPr>
          <p:cNvSpPr txBox="1"/>
          <p:nvPr/>
        </p:nvSpPr>
        <p:spPr>
          <a:xfrm>
            <a:off x="1163217" y="2581810"/>
            <a:ext cx="1076960" cy="307777"/>
          </a:xfrm>
          <a:prstGeom prst="rect">
            <a:avLst/>
          </a:prstGeom>
          <a:noFill/>
        </p:spPr>
        <p:txBody>
          <a:bodyPr wrap="square" rtlCol="0">
            <a:spAutoFit/>
          </a:bodyPr>
          <a:lstStyle/>
          <a:p>
            <a:r>
              <a:rPr lang="ja-JP" altLang="en-US" sz="1400" dirty="0"/>
              <a:t>直径 </a:t>
            </a:r>
            <a:r>
              <a:rPr lang="en-US" altLang="ja-JP" sz="1400" dirty="0"/>
              <a:t>8</a:t>
            </a:r>
            <a:r>
              <a:rPr kumimoji="1" lang="en-US" altLang="ja-JP" sz="1400" dirty="0"/>
              <a:t>mm</a:t>
            </a:r>
            <a:endParaRPr kumimoji="1" lang="ja-JP" altLang="en-US" sz="1400" dirty="0"/>
          </a:p>
        </p:txBody>
      </p:sp>
      <p:cxnSp>
        <p:nvCxnSpPr>
          <p:cNvPr id="13" name="直線矢印コネクタ 12">
            <a:extLst>
              <a:ext uri="{FF2B5EF4-FFF2-40B4-BE49-F238E27FC236}">
                <a16:creationId xmlns:a16="http://schemas.microsoft.com/office/drawing/2014/main" id="{BB7024F5-ABF5-4279-BE0D-4EF29D6AF078}"/>
              </a:ext>
            </a:extLst>
          </p:cNvPr>
          <p:cNvCxnSpPr>
            <a:cxnSpLocks/>
          </p:cNvCxnSpPr>
          <p:nvPr/>
        </p:nvCxnSpPr>
        <p:spPr>
          <a:xfrm>
            <a:off x="1196901" y="2294881"/>
            <a:ext cx="1158902" cy="41719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45E86C61-C7C7-44E9-8CFB-18A18018D2B2}"/>
              </a:ext>
            </a:extLst>
          </p:cNvPr>
          <p:cNvCxnSpPr>
            <a:cxnSpLocks/>
          </p:cNvCxnSpPr>
          <p:nvPr/>
        </p:nvCxnSpPr>
        <p:spPr>
          <a:xfrm flipV="1">
            <a:off x="2670873" y="2425147"/>
            <a:ext cx="545105" cy="3105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527EAD6-B205-414F-9C56-ACB0006DF2C5}"/>
              </a:ext>
            </a:extLst>
          </p:cNvPr>
          <p:cNvSpPr txBox="1"/>
          <p:nvPr/>
        </p:nvSpPr>
        <p:spPr>
          <a:xfrm>
            <a:off x="1173763" y="198418"/>
            <a:ext cx="2132827" cy="523220"/>
          </a:xfrm>
          <a:prstGeom prst="rect">
            <a:avLst/>
          </a:prstGeom>
          <a:noFill/>
        </p:spPr>
        <p:txBody>
          <a:bodyPr wrap="square" rtlCol="0">
            <a:spAutoFit/>
          </a:bodyPr>
          <a:lstStyle/>
          <a:p>
            <a:pPr algn="ctr"/>
            <a:r>
              <a:rPr lang="en-US" altLang="ja-JP" sz="2800" dirty="0"/>
              <a:t>1. </a:t>
            </a:r>
            <a:r>
              <a:rPr lang="ja-JP" altLang="en-US" sz="2800" dirty="0"/>
              <a:t>半円柱</a:t>
            </a:r>
            <a:endParaRPr kumimoji="1" lang="ja-JP" altLang="en-US" sz="2800" dirty="0"/>
          </a:p>
        </p:txBody>
      </p:sp>
      <p:sp>
        <p:nvSpPr>
          <p:cNvPr id="19" name="テキスト ボックス 18">
            <a:extLst>
              <a:ext uri="{FF2B5EF4-FFF2-40B4-BE49-F238E27FC236}">
                <a16:creationId xmlns:a16="http://schemas.microsoft.com/office/drawing/2014/main" id="{C20F0D44-82D8-477C-AA9A-DA9129E6E61D}"/>
              </a:ext>
            </a:extLst>
          </p:cNvPr>
          <p:cNvSpPr txBox="1"/>
          <p:nvPr/>
        </p:nvSpPr>
        <p:spPr>
          <a:xfrm>
            <a:off x="682710" y="937863"/>
            <a:ext cx="2072640" cy="369332"/>
          </a:xfrm>
          <a:prstGeom prst="rect">
            <a:avLst/>
          </a:prstGeom>
          <a:noFill/>
        </p:spPr>
        <p:txBody>
          <a:bodyPr wrap="square" rtlCol="0">
            <a:spAutoFit/>
          </a:bodyPr>
          <a:lstStyle/>
          <a:p>
            <a:r>
              <a:rPr kumimoji="1" lang="ja-JP" altLang="en-US" dirty="0"/>
              <a:t>曲面が光路</a:t>
            </a:r>
            <a:r>
              <a:rPr lang="ja-JP" altLang="en-US" dirty="0"/>
              <a:t>です。</a:t>
            </a:r>
            <a:endParaRPr kumimoji="1" lang="ja-JP" altLang="en-US" dirty="0"/>
          </a:p>
        </p:txBody>
      </p:sp>
      <p:cxnSp>
        <p:nvCxnSpPr>
          <p:cNvPr id="21" name="直線矢印コネクタ 20">
            <a:extLst>
              <a:ext uri="{FF2B5EF4-FFF2-40B4-BE49-F238E27FC236}">
                <a16:creationId xmlns:a16="http://schemas.microsoft.com/office/drawing/2014/main" id="{A450957E-900D-4A4C-B02F-1A8BFB083778}"/>
              </a:ext>
            </a:extLst>
          </p:cNvPr>
          <p:cNvCxnSpPr>
            <a:cxnSpLocks/>
          </p:cNvCxnSpPr>
          <p:nvPr/>
        </p:nvCxnSpPr>
        <p:spPr>
          <a:xfrm>
            <a:off x="1656025" y="1281942"/>
            <a:ext cx="157480" cy="252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E152B5DC-8F61-40DD-BD2E-E9501DD6A944}"/>
              </a:ext>
            </a:extLst>
          </p:cNvPr>
          <p:cNvSpPr/>
          <p:nvPr/>
        </p:nvSpPr>
        <p:spPr>
          <a:xfrm>
            <a:off x="7632834" y="1339692"/>
            <a:ext cx="1106905" cy="1106905"/>
          </a:xfrm>
          <a:prstGeom prst="ellipse">
            <a:avLst/>
          </a:prstGeom>
          <a:ln w="19050">
            <a:noFill/>
          </a:ln>
          <a:scene3d>
            <a:camera prst="orthographicFront">
              <a:rot lat="17699978" lon="0" rev="0"/>
            </a:camera>
            <a:lightRig rig="threePt" dir="t"/>
          </a:scene3d>
          <a:sp3d extrusionH="508000"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0D03FD94-457E-4F94-89C7-BA9FA2171CB1}"/>
              </a:ext>
            </a:extLst>
          </p:cNvPr>
          <p:cNvSpPr txBox="1"/>
          <p:nvPr/>
        </p:nvSpPr>
        <p:spPr>
          <a:xfrm>
            <a:off x="7469204" y="903840"/>
            <a:ext cx="3503596" cy="369332"/>
          </a:xfrm>
          <a:prstGeom prst="rect">
            <a:avLst/>
          </a:prstGeom>
          <a:noFill/>
        </p:spPr>
        <p:txBody>
          <a:bodyPr wrap="square" rtlCol="0">
            <a:spAutoFit/>
          </a:bodyPr>
          <a:lstStyle/>
          <a:p>
            <a:r>
              <a:rPr lang="ja-JP" altLang="en-US" dirty="0"/>
              <a:t>直径</a:t>
            </a:r>
            <a:r>
              <a:rPr lang="en-US" altLang="ja-JP" dirty="0">
                <a:solidFill>
                  <a:schemeClr val="accent2"/>
                </a:solidFill>
              </a:rPr>
              <a:t>8.9mm</a:t>
            </a:r>
            <a:r>
              <a:rPr lang="en-US" altLang="ja-JP" dirty="0"/>
              <a:t>, </a:t>
            </a:r>
            <a:r>
              <a:rPr lang="ja-JP" altLang="en-US" dirty="0"/>
              <a:t>公差は</a:t>
            </a:r>
            <a:r>
              <a:rPr lang="en-US" altLang="ja-JP" dirty="0"/>
              <a:t>+0, -100μm</a:t>
            </a:r>
            <a:endParaRPr kumimoji="1" lang="ja-JP" altLang="en-US" dirty="0"/>
          </a:p>
        </p:txBody>
      </p:sp>
      <p:sp>
        <p:nvSpPr>
          <p:cNvPr id="24" name="テキスト ボックス 23">
            <a:extLst>
              <a:ext uri="{FF2B5EF4-FFF2-40B4-BE49-F238E27FC236}">
                <a16:creationId xmlns:a16="http://schemas.microsoft.com/office/drawing/2014/main" id="{740FCEF1-C356-4E17-AB69-D77059C5E8C5}"/>
              </a:ext>
            </a:extLst>
          </p:cNvPr>
          <p:cNvSpPr txBox="1"/>
          <p:nvPr/>
        </p:nvSpPr>
        <p:spPr>
          <a:xfrm>
            <a:off x="8900370" y="2039509"/>
            <a:ext cx="2957954" cy="1200329"/>
          </a:xfrm>
          <a:prstGeom prst="rect">
            <a:avLst/>
          </a:prstGeom>
          <a:noFill/>
        </p:spPr>
        <p:txBody>
          <a:bodyPr wrap="square" rtlCol="0">
            <a:spAutoFit/>
          </a:bodyPr>
          <a:lstStyle/>
          <a:p>
            <a:r>
              <a:rPr lang="ja-JP" altLang="en-US" dirty="0"/>
              <a:t>厚さ</a:t>
            </a:r>
            <a:r>
              <a:rPr lang="en-US" altLang="ja-JP" dirty="0"/>
              <a:t>5mm, </a:t>
            </a:r>
          </a:p>
          <a:p>
            <a:r>
              <a:rPr lang="ja-JP" altLang="en-US" dirty="0"/>
              <a:t>上面・底面が平行であれば厚み公差は精密でなくてよい</a:t>
            </a:r>
            <a:endParaRPr kumimoji="1" lang="ja-JP" altLang="en-US" dirty="0"/>
          </a:p>
        </p:txBody>
      </p:sp>
      <p:sp>
        <p:nvSpPr>
          <p:cNvPr id="25" name="テキスト ボックス 24">
            <a:extLst>
              <a:ext uri="{FF2B5EF4-FFF2-40B4-BE49-F238E27FC236}">
                <a16:creationId xmlns:a16="http://schemas.microsoft.com/office/drawing/2014/main" id="{2926DE0D-AA52-4850-A746-45A231BFA157}"/>
              </a:ext>
            </a:extLst>
          </p:cNvPr>
          <p:cNvSpPr txBox="1"/>
          <p:nvPr/>
        </p:nvSpPr>
        <p:spPr>
          <a:xfrm>
            <a:off x="7010400" y="138992"/>
            <a:ext cx="2132827" cy="523220"/>
          </a:xfrm>
          <a:prstGeom prst="rect">
            <a:avLst/>
          </a:prstGeom>
          <a:noFill/>
        </p:spPr>
        <p:txBody>
          <a:bodyPr wrap="square" rtlCol="0">
            <a:spAutoFit/>
          </a:bodyPr>
          <a:lstStyle/>
          <a:p>
            <a:pPr algn="ctr"/>
            <a:r>
              <a:rPr lang="en-US" altLang="ja-JP" sz="2800" dirty="0"/>
              <a:t>2. </a:t>
            </a:r>
            <a:r>
              <a:rPr lang="ja-JP" altLang="en-US" sz="2800" dirty="0"/>
              <a:t>円柱</a:t>
            </a:r>
            <a:endParaRPr kumimoji="1" lang="ja-JP" altLang="en-US" sz="2800" dirty="0"/>
          </a:p>
        </p:txBody>
      </p:sp>
      <p:sp>
        <p:nvSpPr>
          <p:cNvPr id="26" name="テキスト ボックス 25">
            <a:extLst>
              <a:ext uri="{FF2B5EF4-FFF2-40B4-BE49-F238E27FC236}">
                <a16:creationId xmlns:a16="http://schemas.microsoft.com/office/drawing/2014/main" id="{38C63DC6-C0AD-4151-A488-06F445C1D3CB}"/>
              </a:ext>
            </a:extLst>
          </p:cNvPr>
          <p:cNvSpPr txBox="1"/>
          <p:nvPr/>
        </p:nvSpPr>
        <p:spPr>
          <a:xfrm>
            <a:off x="6701015" y="1309824"/>
            <a:ext cx="2072640" cy="369332"/>
          </a:xfrm>
          <a:prstGeom prst="rect">
            <a:avLst/>
          </a:prstGeom>
          <a:noFill/>
        </p:spPr>
        <p:txBody>
          <a:bodyPr wrap="square" rtlCol="0">
            <a:spAutoFit/>
          </a:bodyPr>
          <a:lstStyle/>
          <a:p>
            <a:r>
              <a:rPr lang="ja-JP" altLang="en-US" dirty="0"/>
              <a:t>平面</a:t>
            </a:r>
            <a:r>
              <a:rPr kumimoji="1" lang="ja-JP" altLang="en-US" dirty="0"/>
              <a:t>が光路</a:t>
            </a:r>
            <a:r>
              <a:rPr lang="ja-JP" altLang="en-US" dirty="0"/>
              <a:t>です。</a:t>
            </a:r>
            <a:endParaRPr kumimoji="1" lang="ja-JP" altLang="en-US" dirty="0"/>
          </a:p>
        </p:txBody>
      </p:sp>
      <p:cxnSp>
        <p:nvCxnSpPr>
          <p:cNvPr id="27" name="直線矢印コネクタ 26">
            <a:extLst>
              <a:ext uri="{FF2B5EF4-FFF2-40B4-BE49-F238E27FC236}">
                <a16:creationId xmlns:a16="http://schemas.microsoft.com/office/drawing/2014/main" id="{A466A995-0E00-47BF-9D4C-D09094355940}"/>
              </a:ext>
            </a:extLst>
          </p:cNvPr>
          <p:cNvCxnSpPr>
            <a:cxnSpLocks/>
          </p:cNvCxnSpPr>
          <p:nvPr/>
        </p:nvCxnSpPr>
        <p:spPr>
          <a:xfrm>
            <a:off x="7658595" y="1652916"/>
            <a:ext cx="157480" cy="252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楕円 33">
            <a:extLst>
              <a:ext uri="{FF2B5EF4-FFF2-40B4-BE49-F238E27FC236}">
                <a16:creationId xmlns:a16="http://schemas.microsoft.com/office/drawing/2014/main" id="{63CECA2E-10D9-4B00-8D63-80C4867808F2}"/>
              </a:ext>
            </a:extLst>
          </p:cNvPr>
          <p:cNvSpPr/>
          <p:nvPr/>
        </p:nvSpPr>
        <p:spPr>
          <a:xfrm>
            <a:off x="1750753" y="4677195"/>
            <a:ext cx="773587" cy="773587"/>
          </a:xfrm>
          <a:prstGeom prst="ellipse">
            <a:avLst/>
          </a:prstGeom>
          <a:ln w="19050">
            <a:noFill/>
          </a:ln>
          <a:scene3d>
            <a:camera prst="orthographicFront">
              <a:rot lat="17699978" lon="0" rev="0"/>
            </a:camera>
            <a:lightRig rig="threePt" dir="t"/>
          </a:scene3d>
          <a:sp3d extrusionH="508000"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a:extLst>
              <a:ext uri="{FF2B5EF4-FFF2-40B4-BE49-F238E27FC236}">
                <a16:creationId xmlns:a16="http://schemas.microsoft.com/office/drawing/2014/main" id="{5EAA35F7-D219-4F54-B0CD-ECDFD5C49E0F}"/>
              </a:ext>
            </a:extLst>
          </p:cNvPr>
          <p:cNvSpPr txBox="1"/>
          <p:nvPr/>
        </p:nvSpPr>
        <p:spPr>
          <a:xfrm>
            <a:off x="1587123" y="4134857"/>
            <a:ext cx="3503596" cy="369332"/>
          </a:xfrm>
          <a:prstGeom prst="rect">
            <a:avLst/>
          </a:prstGeom>
          <a:noFill/>
        </p:spPr>
        <p:txBody>
          <a:bodyPr wrap="square" rtlCol="0">
            <a:spAutoFit/>
          </a:bodyPr>
          <a:lstStyle/>
          <a:p>
            <a:r>
              <a:rPr lang="ja-JP" altLang="en-US" dirty="0"/>
              <a:t>直径</a:t>
            </a:r>
            <a:r>
              <a:rPr lang="en-US" altLang="ja-JP" dirty="0">
                <a:solidFill>
                  <a:schemeClr val="accent2"/>
                </a:solidFill>
              </a:rPr>
              <a:t>6.5mm</a:t>
            </a:r>
            <a:r>
              <a:rPr lang="en-US" altLang="ja-JP" dirty="0"/>
              <a:t>, </a:t>
            </a:r>
            <a:r>
              <a:rPr lang="ja-JP" altLang="en-US" dirty="0"/>
              <a:t>公差は</a:t>
            </a:r>
            <a:r>
              <a:rPr lang="en-US" altLang="ja-JP" dirty="0"/>
              <a:t>+0, -100μm</a:t>
            </a:r>
            <a:endParaRPr kumimoji="1" lang="ja-JP" altLang="en-US" dirty="0"/>
          </a:p>
        </p:txBody>
      </p:sp>
      <p:sp>
        <p:nvSpPr>
          <p:cNvPr id="36" name="テキスト ボックス 35">
            <a:extLst>
              <a:ext uri="{FF2B5EF4-FFF2-40B4-BE49-F238E27FC236}">
                <a16:creationId xmlns:a16="http://schemas.microsoft.com/office/drawing/2014/main" id="{0FFD57E1-78E7-437C-BDB9-3D0923D71963}"/>
              </a:ext>
            </a:extLst>
          </p:cNvPr>
          <p:cNvSpPr txBox="1"/>
          <p:nvPr/>
        </p:nvSpPr>
        <p:spPr>
          <a:xfrm>
            <a:off x="3018289" y="5377012"/>
            <a:ext cx="2957954" cy="1200329"/>
          </a:xfrm>
          <a:prstGeom prst="rect">
            <a:avLst/>
          </a:prstGeom>
          <a:noFill/>
        </p:spPr>
        <p:txBody>
          <a:bodyPr wrap="square" rtlCol="0">
            <a:spAutoFit/>
          </a:bodyPr>
          <a:lstStyle/>
          <a:p>
            <a:r>
              <a:rPr lang="ja-JP" altLang="en-US" dirty="0"/>
              <a:t>厚さ</a:t>
            </a:r>
            <a:r>
              <a:rPr lang="en-US" altLang="ja-JP" dirty="0">
                <a:solidFill>
                  <a:schemeClr val="accent2"/>
                </a:solidFill>
              </a:rPr>
              <a:t>5mm</a:t>
            </a:r>
            <a:r>
              <a:rPr lang="en-US" altLang="ja-JP" dirty="0"/>
              <a:t>, </a:t>
            </a:r>
          </a:p>
          <a:p>
            <a:r>
              <a:rPr lang="ja-JP" altLang="en-US" dirty="0"/>
              <a:t>上面・底面が平行であれば厚み公差は精密でなくてよい</a:t>
            </a:r>
            <a:endParaRPr kumimoji="1" lang="ja-JP" altLang="en-US" dirty="0"/>
          </a:p>
        </p:txBody>
      </p:sp>
      <p:sp>
        <p:nvSpPr>
          <p:cNvPr id="37" name="テキスト ボックス 36">
            <a:extLst>
              <a:ext uri="{FF2B5EF4-FFF2-40B4-BE49-F238E27FC236}">
                <a16:creationId xmlns:a16="http://schemas.microsoft.com/office/drawing/2014/main" id="{C7AA812F-9BB9-482D-8021-1B52A68D0ACC}"/>
              </a:ext>
            </a:extLst>
          </p:cNvPr>
          <p:cNvSpPr txBox="1"/>
          <p:nvPr/>
        </p:nvSpPr>
        <p:spPr>
          <a:xfrm>
            <a:off x="1128319" y="3520928"/>
            <a:ext cx="2132827" cy="523220"/>
          </a:xfrm>
          <a:prstGeom prst="rect">
            <a:avLst/>
          </a:prstGeom>
          <a:noFill/>
        </p:spPr>
        <p:txBody>
          <a:bodyPr wrap="square" rtlCol="0">
            <a:spAutoFit/>
          </a:bodyPr>
          <a:lstStyle/>
          <a:p>
            <a:pPr algn="ctr"/>
            <a:r>
              <a:rPr lang="en-US" altLang="ja-JP" sz="2800" dirty="0"/>
              <a:t>3. </a:t>
            </a:r>
            <a:r>
              <a:rPr lang="ja-JP" altLang="en-US" sz="2800" dirty="0"/>
              <a:t>円柱</a:t>
            </a:r>
            <a:endParaRPr kumimoji="1" lang="ja-JP" altLang="en-US" sz="2800" dirty="0"/>
          </a:p>
        </p:txBody>
      </p:sp>
      <p:sp>
        <p:nvSpPr>
          <p:cNvPr id="38" name="テキスト ボックス 37">
            <a:extLst>
              <a:ext uri="{FF2B5EF4-FFF2-40B4-BE49-F238E27FC236}">
                <a16:creationId xmlns:a16="http://schemas.microsoft.com/office/drawing/2014/main" id="{AC74DE31-BDF0-44B5-873A-DD92CDAE6A3E}"/>
              </a:ext>
            </a:extLst>
          </p:cNvPr>
          <p:cNvSpPr txBox="1"/>
          <p:nvPr/>
        </p:nvSpPr>
        <p:spPr>
          <a:xfrm>
            <a:off x="916129" y="4551314"/>
            <a:ext cx="2072640" cy="369332"/>
          </a:xfrm>
          <a:prstGeom prst="rect">
            <a:avLst/>
          </a:prstGeom>
          <a:noFill/>
        </p:spPr>
        <p:txBody>
          <a:bodyPr wrap="square" rtlCol="0">
            <a:spAutoFit/>
          </a:bodyPr>
          <a:lstStyle/>
          <a:p>
            <a:r>
              <a:rPr lang="ja-JP" altLang="en-US" dirty="0"/>
              <a:t>平面</a:t>
            </a:r>
            <a:r>
              <a:rPr kumimoji="1" lang="ja-JP" altLang="en-US" dirty="0"/>
              <a:t>が光路</a:t>
            </a:r>
            <a:r>
              <a:rPr lang="ja-JP" altLang="en-US" dirty="0"/>
              <a:t>です。</a:t>
            </a:r>
            <a:endParaRPr kumimoji="1" lang="ja-JP" altLang="en-US" dirty="0"/>
          </a:p>
        </p:txBody>
      </p:sp>
      <p:cxnSp>
        <p:nvCxnSpPr>
          <p:cNvPr id="39" name="直線矢印コネクタ 38">
            <a:extLst>
              <a:ext uri="{FF2B5EF4-FFF2-40B4-BE49-F238E27FC236}">
                <a16:creationId xmlns:a16="http://schemas.microsoft.com/office/drawing/2014/main" id="{1EA7D2DF-99B3-4839-946F-4D48F9400483}"/>
              </a:ext>
            </a:extLst>
          </p:cNvPr>
          <p:cNvCxnSpPr>
            <a:cxnSpLocks/>
          </p:cNvCxnSpPr>
          <p:nvPr/>
        </p:nvCxnSpPr>
        <p:spPr>
          <a:xfrm>
            <a:off x="1899596" y="4868572"/>
            <a:ext cx="157480" cy="252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7E5EABFD-679A-47C4-A1C8-66E64FFED842}"/>
              </a:ext>
            </a:extLst>
          </p:cNvPr>
          <p:cNvSpPr/>
          <p:nvPr/>
        </p:nvSpPr>
        <p:spPr>
          <a:xfrm>
            <a:off x="7965189" y="4687824"/>
            <a:ext cx="773587" cy="773587"/>
          </a:xfrm>
          <a:prstGeom prst="ellipse">
            <a:avLst/>
          </a:prstGeom>
          <a:ln w="19050">
            <a:noFill/>
          </a:ln>
          <a:scene3d>
            <a:camera prst="orthographicFront">
              <a:rot lat="17699978" lon="0" rev="0"/>
            </a:camera>
            <a:lightRig rig="threePt" dir="t"/>
          </a:scene3d>
          <a:sp3d extrusionH="508000" contour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DF3DA753-9190-47EE-90AD-1E9D24134552}"/>
              </a:ext>
            </a:extLst>
          </p:cNvPr>
          <p:cNvSpPr txBox="1"/>
          <p:nvPr/>
        </p:nvSpPr>
        <p:spPr>
          <a:xfrm>
            <a:off x="7801559" y="4145486"/>
            <a:ext cx="3503596" cy="369332"/>
          </a:xfrm>
          <a:prstGeom prst="rect">
            <a:avLst/>
          </a:prstGeom>
          <a:noFill/>
        </p:spPr>
        <p:txBody>
          <a:bodyPr wrap="square" rtlCol="0">
            <a:spAutoFit/>
          </a:bodyPr>
          <a:lstStyle/>
          <a:p>
            <a:r>
              <a:rPr lang="ja-JP" altLang="en-US" dirty="0"/>
              <a:t>直径</a:t>
            </a:r>
            <a:r>
              <a:rPr lang="en-US" altLang="ja-JP" dirty="0"/>
              <a:t>8.9mm, </a:t>
            </a:r>
            <a:r>
              <a:rPr lang="ja-JP" altLang="en-US" dirty="0"/>
              <a:t>公差は</a:t>
            </a:r>
            <a:r>
              <a:rPr lang="en-US" altLang="ja-JP" dirty="0"/>
              <a:t>+0, -100μm</a:t>
            </a:r>
            <a:endParaRPr kumimoji="1" lang="ja-JP" altLang="en-US" dirty="0"/>
          </a:p>
        </p:txBody>
      </p:sp>
      <p:sp>
        <p:nvSpPr>
          <p:cNvPr id="42" name="テキスト ボックス 41">
            <a:extLst>
              <a:ext uri="{FF2B5EF4-FFF2-40B4-BE49-F238E27FC236}">
                <a16:creationId xmlns:a16="http://schemas.microsoft.com/office/drawing/2014/main" id="{FAD4988F-AC9E-4CF8-84C6-2CAC298ECF8E}"/>
              </a:ext>
            </a:extLst>
          </p:cNvPr>
          <p:cNvSpPr txBox="1"/>
          <p:nvPr/>
        </p:nvSpPr>
        <p:spPr>
          <a:xfrm>
            <a:off x="8900370" y="5387641"/>
            <a:ext cx="2957954" cy="1200329"/>
          </a:xfrm>
          <a:prstGeom prst="rect">
            <a:avLst/>
          </a:prstGeom>
          <a:noFill/>
        </p:spPr>
        <p:txBody>
          <a:bodyPr wrap="square" rtlCol="0">
            <a:spAutoFit/>
          </a:bodyPr>
          <a:lstStyle/>
          <a:p>
            <a:r>
              <a:rPr lang="ja-JP" altLang="en-US" dirty="0"/>
              <a:t>厚さ</a:t>
            </a:r>
            <a:r>
              <a:rPr lang="ja-JP" altLang="en-US" dirty="0">
                <a:solidFill>
                  <a:schemeClr val="accent2"/>
                </a:solidFill>
              </a:rPr>
              <a:t> </a:t>
            </a:r>
            <a:r>
              <a:rPr lang="en-US" altLang="ja-JP" dirty="0">
                <a:solidFill>
                  <a:schemeClr val="accent2"/>
                </a:solidFill>
              </a:rPr>
              <a:t>3mm</a:t>
            </a:r>
            <a:r>
              <a:rPr lang="en-US" altLang="ja-JP" dirty="0"/>
              <a:t>, </a:t>
            </a:r>
          </a:p>
          <a:p>
            <a:r>
              <a:rPr lang="ja-JP" altLang="en-US" dirty="0"/>
              <a:t>上面・底面が平行であれば厚み公差は精密でなくてよい</a:t>
            </a:r>
            <a:endParaRPr kumimoji="1" lang="ja-JP" altLang="en-US" dirty="0"/>
          </a:p>
        </p:txBody>
      </p:sp>
      <p:sp>
        <p:nvSpPr>
          <p:cNvPr id="43" name="テキスト ボックス 42">
            <a:extLst>
              <a:ext uri="{FF2B5EF4-FFF2-40B4-BE49-F238E27FC236}">
                <a16:creationId xmlns:a16="http://schemas.microsoft.com/office/drawing/2014/main" id="{443CBD84-DC02-4FA8-95F1-2EAA909612B6}"/>
              </a:ext>
            </a:extLst>
          </p:cNvPr>
          <p:cNvSpPr txBox="1"/>
          <p:nvPr/>
        </p:nvSpPr>
        <p:spPr>
          <a:xfrm>
            <a:off x="7342755" y="3531557"/>
            <a:ext cx="2132827" cy="523220"/>
          </a:xfrm>
          <a:prstGeom prst="rect">
            <a:avLst/>
          </a:prstGeom>
          <a:noFill/>
        </p:spPr>
        <p:txBody>
          <a:bodyPr wrap="square" rtlCol="0">
            <a:spAutoFit/>
          </a:bodyPr>
          <a:lstStyle/>
          <a:p>
            <a:pPr algn="ctr"/>
            <a:r>
              <a:rPr lang="en-US" altLang="ja-JP" sz="2800" dirty="0"/>
              <a:t>4. </a:t>
            </a:r>
            <a:r>
              <a:rPr lang="ja-JP" altLang="en-US" sz="2800" dirty="0"/>
              <a:t>円柱</a:t>
            </a:r>
            <a:endParaRPr kumimoji="1" lang="ja-JP" altLang="en-US" sz="2800" dirty="0"/>
          </a:p>
        </p:txBody>
      </p:sp>
      <p:sp>
        <p:nvSpPr>
          <p:cNvPr id="44" name="テキスト ボックス 43">
            <a:extLst>
              <a:ext uri="{FF2B5EF4-FFF2-40B4-BE49-F238E27FC236}">
                <a16:creationId xmlns:a16="http://schemas.microsoft.com/office/drawing/2014/main" id="{B4E6C544-D1C4-4CBC-BEA9-7418612DEFFB}"/>
              </a:ext>
            </a:extLst>
          </p:cNvPr>
          <p:cNvSpPr txBox="1"/>
          <p:nvPr/>
        </p:nvSpPr>
        <p:spPr>
          <a:xfrm>
            <a:off x="7101071" y="4545115"/>
            <a:ext cx="2072640" cy="369332"/>
          </a:xfrm>
          <a:prstGeom prst="rect">
            <a:avLst/>
          </a:prstGeom>
          <a:noFill/>
        </p:spPr>
        <p:txBody>
          <a:bodyPr wrap="square" rtlCol="0">
            <a:spAutoFit/>
          </a:bodyPr>
          <a:lstStyle/>
          <a:p>
            <a:r>
              <a:rPr lang="ja-JP" altLang="en-US" dirty="0"/>
              <a:t>平面</a:t>
            </a:r>
            <a:r>
              <a:rPr kumimoji="1" lang="ja-JP" altLang="en-US" dirty="0"/>
              <a:t>が光路</a:t>
            </a:r>
            <a:r>
              <a:rPr lang="ja-JP" altLang="en-US" dirty="0"/>
              <a:t>です。</a:t>
            </a:r>
            <a:endParaRPr kumimoji="1" lang="ja-JP" altLang="en-US" dirty="0"/>
          </a:p>
        </p:txBody>
      </p:sp>
      <p:cxnSp>
        <p:nvCxnSpPr>
          <p:cNvPr id="45" name="直線矢印コネクタ 44">
            <a:extLst>
              <a:ext uri="{FF2B5EF4-FFF2-40B4-BE49-F238E27FC236}">
                <a16:creationId xmlns:a16="http://schemas.microsoft.com/office/drawing/2014/main" id="{6D4D8A78-C849-4DCD-9ABD-F1C2966446F3}"/>
              </a:ext>
            </a:extLst>
          </p:cNvPr>
          <p:cNvCxnSpPr>
            <a:cxnSpLocks/>
          </p:cNvCxnSpPr>
          <p:nvPr/>
        </p:nvCxnSpPr>
        <p:spPr>
          <a:xfrm>
            <a:off x="7979911" y="4868572"/>
            <a:ext cx="157480" cy="252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79D4A04-26FF-4D4D-A524-372E585CB6A8}"/>
              </a:ext>
            </a:extLst>
          </p:cNvPr>
          <p:cNvCxnSpPr/>
          <p:nvPr/>
        </p:nvCxnSpPr>
        <p:spPr>
          <a:xfrm>
            <a:off x="0" y="3364704"/>
            <a:ext cx="12258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6D99B51-B0F0-49AF-B8D5-BADF75845187}"/>
              </a:ext>
            </a:extLst>
          </p:cNvPr>
          <p:cNvCxnSpPr>
            <a:cxnSpLocks/>
          </p:cNvCxnSpPr>
          <p:nvPr/>
        </p:nvCxnSpPr>
        <p:spPr>
          <a:xfrm rot="16200000">
            <a:off x="2821886" y="3488229"/>
            <a:ext cx="69197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4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F780BE-2FCE-40A5-ACDF-1067DECA6626}"/>
              </a:ext>
            </a:extLst>
          </p:cNvPr>
          <p:cNvSpPr>
            <a:spLocks noGrp="1"/>
          </p:cNvSpPr>
          <p:nvPr>
            <p:ph type="sldNum" sz="quarter" idx="10"/>
          </p:nvPr>
        </p:nvSpPr>
        <p:spPr/>
        <p:txBody>
          <a:bodyPr/>
          <a:lstStyle/>
          <a:p>
            <a:fld id="{B04028A3-595F-4C3C-9C45-B58D616F3A96}" type="slidenum">
              <a:rPr lang="ja-JP" altLang="en-US" smtClean="0"/>
              <a:pPr/>
              <a:t>2</a:t>
            </a:fld>
            <a:endParaRPr lang="ja-JP" altLang="en-US" dirty="0"/>
          </a:p>
        </p:txBody>
      </p:sp>
      <p:sp>
        <p:nvSpPr>
          <p:cNvPr id="3" name="テキスト ボックス 2">
            <a:extLst>
              <a:ext uri="{FF2B5EF4-FFF2-40B4-BE49-F238E27FC236}">
                <a16:creationId xmlns:a16="http://schemas.microsoft.com/office/drawing/2014/main" id="{9D0B30E7-CDC6-4012-BF35-8C6AF0B27915}"/>
              </a:ext>
            </a:extLst>
          </p:cNvPr>
          <p:cNvSpPr txBox="1"/>
          <p:nvPr/>
        </p:nvSpPr>
        <p:spPr>
          <a:xfrm>
            <a:off x="991402" y="317634"/>
            <a:ext cx="6930190" cy="1477328"/>
          </a:xfrm>
          <a:prstGeom prst="rect">
            <a:avLst/>
          </a:prstGeom>
          <a:noFill/>
        </p:spPr>
        <p:txBody>
          <a:bodyPr wrap="square" rtlCol="0">
            <a:spAutoFit/>
          </a:bodyPr>
          <a:lstStyle/>
          <a:p>
            <a:r>
              <a:rPr kumimoji="1" lang="en-US" altLang="ja-JP" dirty="0"/>
              <a:t>&lt;1.</a:t>
            </a:r>
            <a:r>
              <a:rPr kumimoji="1" lang="ja-JP" altLang="en-US" dirty="0"/>
              <a:t> 半円柱</a:t>
            </a:r>
            <a:r>
              <a:rPr kumimoji="1" lang="en-US" altLang="ja-JP" dirty="0"/>
              <a:t>&gt;</a:t>
            </a:r>
          </a:p>
          <a:p>
            <a:r>
              <a:rPr kumimoji="1" lang="en-US" altLang="ja-JP" dirty="0"/>
              <a:t>&lt;4.</a:t>
            </a:r>
            <a:r>
              <a:rPr kumimoji="1" lang="ja-JP" altLang="en-US" dirty="0"/>
              <a:t> 円柱</a:t>
            </a:r>
            <a:r>
              <a:rPr kumimoji="1" lang="en-US" altLang="ja-JP" dirty="0"/>
              <a:t>&gt;</a:t>
            </a:r>
          </a:p>
          <a:p>
            <a:r>
              <a:rPr lang="ja-JP" altLang="en-US" dirty="0"/>
              <a:t>を接着していただきたいです。</a:t>
            </a:r>
            <a:endParaRPr lang="en-US" altLang="ja-JP" dirty="0"/>
          </a:p>
          <a:p>
            <a:r>
              <a:rPr kumimoji="1" lang="ja-JP" altLang="en-US" dirty="0"/>
              <a:t>無気泡かつ、それなりに光学的に透明であればよいです。</a:t>
            </a:r>
            <a:endParaRPr kumimoji="1" lang="en-US" altLang="ja-JP" dirty="0"/>
          </a:p>
          <a:p>
            <a:r>
              <a:rPr lang="ja-JP" altLang="en-US" dirty="0"/>
              <a:t>例えば、接着剤は</a:t>
            </a:r>
            <a:r>
              <a:rPr kumimoji="1" lang="ja-JP" altLang="en-US" dirty="0"/>
              <a:t>ノーランド</a:t>
            </a:r>
            <a:r>
              <a:rPr kumimoji="1" lang="en-US" altLang="ja-JP" dirty="0"/>
              <a:t>NOA61</a:t>
            </a:r>
            <a:r>
              <a:rPr kumimoji="1" lang="ja-JP" altLang="en-US" dirty="0"/>
              <a:t>でいかがでしょうか。</a:t>
            </a:r>
            <a:endParaRPr kumimoji="1" lang="en-US" altLang="ja-JP" dirty="0"/>
          </a:p>
        </p:txBody>
      </p:sp>
      <p:pic>
        <p:nvPicPr>
          <p:cNvPr id="5" name="図 4" descr="傘 が含まれている画像&#10;&#10;自動的に生成された説明">
            <a:extLst>
              <a:ext uri="{FF2B5EF4-FFF2-40B4-BE49-F238E27FC236}">
                <a16:creationId xmlns:a16="http://schemas.microsoft.com/office/drawing/2014/main" id="{03243F5B-7B40-48C9-9D2C-96D72C0F0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08" y="2392113"/>
            <a:ext cx="3867936" cy="2945309"/>
          </a:xfrm>
          <a:prstGeom prst="rect">
            <a:avLst/>
          </a:prstGeom>
        </p:spPr>
      </p:pic>
      <p:sp>
        <p:nvSpPr>
          <p:cNvPr id="8" name="テキスト ボックス 7">
            <a:extLst>
              <a:ext uri="{FF2B5EF4-FFF2-40B4-BE49-F238E27FC236}">
                <a16:creationId xmlns:a16="http://schemas.microsoft.com/office/drawing/2014/main" id="{917E7094-483A-4C56-8345-B7FCEB55B580}"/>
              </a:ext>
            </a:extLst>
          </p:cNvPr>
          <p:cNvSpPr txBox="1"/>
          <p:nvPr/>
        </p:nvSpPr>
        <p:spPr>
          <a:xfrm>
            <a:off x="2343151" y="2022781"/>
            <a:ext cx="1564481" cy="369332"/>
          </a:xfrm>
          <a:prstGeom prst="rect">
            <a:avLst/>
          </a:prstGeom>
          <a:noFill/>
        </p:spPr>
        <p:txBody>
          <a:bodyPr wrap="square" rtlCol="0">
            <a:spAutoFit/>
          </a:bodyPr>
          <a:lstStyle/>
          <a:p>
            <a:r>
              <a:rPr kumimoji="1" lang="ja-JP" altLang="en-US" dirty="0"/>
              <a:t>接着イメージ</a:t>
            </a:r>
          </a:p>
        </p:txBody>
      </p:sp>
      <p:sp>
        <p:nvSpPr>
          <p:cNvPr id="9" name="テキスト ボックス 8">
            <a:extLst>
              <a:ext uri="{FF2B5EF4-FFF2-40B4-BE49-F238E27FC236}">
                <a16:creationId xmlns:a16="http://schemas.microsoft.com/office/drawing/2014/main" id="{2C5ECF42-1485-4783-B817-A3E15F88BAD3}"/>
              </a:ext>
            </a:extLst>
          </p:cNvPr>
          <p:cNvSpPr txBox="1"/>
          <p:nvPr/>
        </p:nvSpPr>
        <p:spPr>
          <a:xfrm>
            <a:off x="991402" y="5381326"/>
            <a:ext cx="8588367" cy="923330"/>
          </a:xfrm>
          <a:prstGeom prst="rect">
            <a:avLst/>
          </a:prstGeom>
          <a:noFill/>
        </p:spPr>
        <p:txBody>
          <a:bodyPr wrap="square" rtlCol="0">
            <a:spAutoFit/>
          </a:bodyPr>
          <a:lstStyle/>
          <a:p>
            <a:r>
              <a:rPr kumimoji="1" lang="ja-JP" altLang="en-US" dirty="0"/>
              <a:t>・できるだけ中心が合致するようにしたいところですが、それほど精度は求めません。</a:t>
            </a:r>
            <a:endParaRPr lang="en-US" altLang="ja-JP" dirty="0"/>
          </a:p>
          <a:p>
            <a:r>
              <a:rPr kumimoji="1" lang="ja-JP" altLang="en-US" dirty="0"/>
              <a:t>・円柱↓平面から、半円柱の曲面に光がとおります。接着剤ははみでていてもよいので、</a:t>
            </a:r>
            <a:endParaRPr kumimoji="1" lang="en-US" altLang="ja-JP" dirty="0"/>
          </a:p>
          <a:p>
            <a:r>
              <a:rPr kumimoji="1" lang="ja-JP" altLang="en-US" dirty="0"/>
              <a:t>半円柱と円柱の接する四角形になるべくムラのないような接着をお願いしたいです。</a:t>
            </a:r>
            <a:endParaRPr kumimoji="1" lang="en-US" altLang="ja-JP" dirty="0"/>
          </a:p>
        </p:txBody>
      </p:sp>
    </p:spTree>
    <p:extLst>
      <p:ext uri="{BB962C8B-B14F-4D97-AF65-F5344CB8AC3E}">
        <p14:creationId xmlns:p14="http://schemas.microsoft.com/office/powerpoint/2010/main" val="2562979652"/>
      </p:ext>
    </p:extLst>
  </p:cSld>
  <p:clrMapOvr>
    <a:masterClrMapping/>
  </p:clrMapOvr>
</p:sld>
</file>

<file path=ppt/theme/theme1.xml><?xml version="1.0" encoding="utf-8"?>
<a:theme xmlns:a="http://schemas.openxmlformats.org/drawingml/2006/main" name="デザインの設定">
  <a:themeElements>
    <a:clrScheme name="ユーザー定義 2">
      <a:dk1>
        <a:sysClr val="windowText" lastClr="000000"/>
      </a:dk1>
      <a:lt1>
        <a:sysClr val="window" lastClr="FFFFFF"/>
      </a:lt1>
      <a:dk2>
        <a:srgbClr val="44546A"/>
      </a:dk2>
      <a:lt2>
        <a:srgbClr val="E7E6E6"/>
      </a:lt2>
      <a:accent1>
        <a:srgbClr val="68D4AA"/>
      </a:accent1>
      <a:accent2>
        <a:srgbClr val="CC0421"/>
      </a:accent2>
      <a:accent3>
        <a:srgbClr val="A5A5A5"/>
      </a:accent3>
      <a:accent4>
        <a:srgbClr val="FFC000"/>
      </a:accent4>
      <a:accent5>
        <a:srgbClr val="5B9BD5"/>
      </a:accent5>
      <a:accent6>
        <a:srgbClr val="70AD47"/>
      </a:accent6>
      <a:hlink>
        <a:srgbClr val="0563C1"/>
      </a:hlink>
      <a:folHlink>
        <a:srgbClr val="954F72"/>
      </a:folHlink>
    </a:clrScheme>
    <a:fontScheme name="会社指定フォント">
      <a:majorFont>
        <a:latin typeface="Franklin Gothic Medium"/>
        <a:ea typeface="HGPｺﾞｼｯｸE"/>
        <a:cs typeface=""/>
      </a:majorFont>
      <a:minorFont>
        <a:latin typeface="Franklin Gothic Medium"/>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D1F0DCB5-A71A-4CF9-85EF-D4B74299938C}" vid="{3B7AA256-CE15-4438-B0AE-C571E99A096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DH_早水form</Template>
  <TotalTime>40</TotalTime>
  <Words>228</Words>
  <Application>Microsoft Office PowerPoint</Application>
  <PresentationFormat>ワイド画面</PresentationFormat>
  <Paragraphs>30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游ゴシック</vt:lpstr>
      <vt:lpstr>Arial</vt:lpstr>
      <vt:lpstr>Calibri</vt:lpstr>
      <vt:lpstr>Franklin Gothic Medium</vt:lpstr>
      <vt:lpstr>Wingdings</vt:lpstr>
      <vt:lpstr>デザインの設定</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松森 孝平/ Matsumori Kohei</dc:creator>
  <cp:lastModifiedBy>松森 孝平/ Matsumori Kohei</cp:lastModifiedBy>
  <cp:revision>8</cp:revision>
  <dcterms:created xsi:type="dcterms:W3CDTF">2023-02-13T05:31:51Z</dcterms:created>
  <dcterms:modified xsi:type="dcterms:W3CDTF">2023-02-13T06:13:45Z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900c6f-39e5-434a-b4c3-be3e591a7835_Enabled">
    <vt:lpwstr>true</vt:lpwstr>
  </property>
  <property fmtid="{D5CDD505-2E9C-101B-9397-08002B2CF9AE}" pid="3" name="MSIP_Label_b7900c6f-39e5-434a-b4c3-be3e591a7835_SetDate">
    <vt:lpwstr>2023-02-13T06:13:45Z</vt:lpwstr>
  </property>
  <property fmtid="{D5CDD505-2E9C-101B-9397-08002B2CF9AE}" pid="4" name="MSIP_Label_b7900c6f-39e5-434a-b4c3-be3e591a7835_Method">
    <vt:lpwstr>Privileged</vt:lpwstr>
  </property>
  <property fmtid="{D5CDD505-2E9C-101B-9397-08002B2CF9AE}" pid="5" name="MSIP_Label_b7900c6f-39e5-434a-b4c3-be3e591a7835_Name">
    <vt:lpwstr>b7900c6f-39e5-434a-b4c3-be3e591a7835</vt:lpwstr>
  </property>
  <property fmtid="{D5CDD505-2E9C-101B-9397-08002B2CF9AE}" pid="6" name="MSIP_Label_b7900c6f-39e5-434a-b4c3-be3e591a7835_SiteId">
    <vt:lpwstr>602fb212-70b3-4ef8-938e-9ba98c5ab37a</vt:lpwstr>
  </property>
  <property fmtid="{D5CDD505-2E9C-101B-9397-08002B2CF9AE}" pid="7" name="MSIP_Label_b7900c6f-39e5-434a-b4c3-be3e591a7835_ActionId">
    <vt:lpwstr>6f0ece0c-ee1d-472e-8215-14186cb66799</vt:lpwstr>
  </property>
  <property fmtid="{D5CDD505-2E9C-101B-9397-08002B2CF9AE}" pid="8" name="MSIP_Label_b7900c6f-39e5-434a-b4c3-be3e591a7835_ContentBits">
    <vt:lpwstr>2</vt:lpwstr>
  </property>
</Properties>
</file>